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87" r:id="rId3"/>
    <p:sldId id="270" r:id="rId4"/>
    <p:sldId id="284" r:id="rId5"/>
    <p:sldId id="285" r:id="rId6"/>
    <p:sldId id="282" r:id="rId7"/>
    <p:sldId id="273" r:id="rId8"/>
    <p:sldId id="269" r:id="rId9"/>
    <p:sldId id="279" r:id="rId10"/>
    <p:sldId id="276" r:id="rId11"/>
    <p:sldId id="272" r:id="rId12"/>
    <p:sldId id="271" r:id="rId13"/>
    <p:sldId id="268" r:id="rId14"/>
    <p:sldId id="277" r:id="rId15"/>
    <p:sldId id="286" r:id="rId16"/>
    <p:sldId id="274" r:id="rId17"/>
    <p:sldId id="280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138"/>
    <a:srgbClr val="033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6B026-174A-452D-821D-7F402E55B87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861B003-C86D-4454-A0E8-46CBC88F092D}">
      <dgm:prSet phldrT="[Текст]"/>
      <dgm:spPr>
        <a:solidFill>
          <a:srgbClr val="033167"/>
        </a:solidFill>
      </dgm:spPr>
      <dgm:t>
        <a:bodyPr/>
        <a:lstStyle/>
        <a:p>
          <a:r>
            <a:rPr lang="ru-RU" dirty="0"/>
            <a:t>УЗНАТЬ</a:t>
          </a:r>
        </a:p>
        <a:p>
          <a:r>
            <a:rPr lang="ru-RU" dirty="0"/>
            <a:t> что хотят пользователи</a:t>
          </a:r>
        </a:p>
      </dgm:t>
    </dgm:pt>
    <dgm:pt modelId="{0B220694-C4A3-4653-AC9C-E244B268A8B4}" type="parTrans" cxnId="{26E5AD8E-D4A7-4072-98DC-08591F4A4B94}">
      <dgm:prSet/>
      <dgm:spPr/>
      <dgm:t>
        <a:bodyPr/>
        <a:lstStyle/>
        <a:p>
          <a:endParaRPr lang="ru-RU"/>
        </a:p>
      </dgm:t>
    </dgm:pt>
    <dgm:pt modelId="{DD4E8A3B-066E-43AA-9C8B-48BE90F1B18F}" type="sibTrans" cxnId="{26E5AD8E-D4A7-4072-98DC-08591F4A4B94}">
      <dgm:prSet/>
      <dgm:spPr>
        <a:solidFill>
          <a:srgbClr val="E40138"/>
        </a:solidFill>
      </dgm:spPr>
      <dgm:t>
        <a:bodyPr/>
        <a:lstStyle/>
        <a:p>
          <a:endParaRPr lang="ru-RU"/>
        </a:p>
      </dgm:t>
    </dgm:pt>
    <dgm:pt modelId="{32E1461B-CB5E-441D-A80C-E651E4455F9A}">
      <dgm:prSet phldrT="[Текст]"/>
      <dgm:spPr>
        <a:solidFill>
          <a:srgbClr val="033167"/>
        </a:solidFill>
      </dgm:spPr>
      <dgm:t>
        <a:bodyPr/>
        <a:lstStyle/>
        <a:p>
          <a:r>
            <a:rPr lang="ru-RU" dirty="0"/>
            <a:t>СОЗДАТЬ</a:t>
          </a:r>
        </a:p>
        <a:p>
          <a:r>
            <a:rPr lang="ru-RU" dirty="0"/>
            <a:t> продукт или услугу</a:t>
          </a:r>
        </a:p>
      </dgm:t>
    </dgm:pt>
    <dgm:pt modelId="{E35B8F28-8872-42FF-98C6-F319E1B68BA0}" type="parTrans" cxnId="{B6BA9A25-9DDE-463D-9F58-E670BA712400}">
      <dgm:prSet/>
      <dgm:spPr/>
      <dgm:t>
        <a:bodyPr/>
        <a:lstStyle/>
        <a:p>
          <a:endParaRPr lang="ru-RU"/>
        </a:p>
      </dgm:t>
    </dgm:pt>
    <dgm:pt modelId="{0BA963D6-4C11-45E5-9773-4A011BC67B7E}" type="sibTrans" cxnId="{B6BA9A25-9DDE-463D-9F58-E670BA712400}">
      <dgm:prSet/>
      <dgm:spPr>
        <a:solidFill>
          <a:srgbClr val="E40138"/>
        </a:solidFill>
      </dgm:spPr>
      <dgm:t>
        <a:bodyPr/>
        <a:lstStyle/>
        <a:p>
          <a:endParaRPr lang="ru-RU"/>
        </a:p>
      </dgm:t>
    </dgm:pt>
    <dgm:pt modelId="{6C76AB1D-A938-491D-9132-0543794D9AC8}">
      <dgm:prSet phldrT="[Текст]"/>
      <dgm:spPr>
        <a:solidFill>
          <a:srgbClr val="033167"/>
        </a:solidFill>
      </dgm:spPr>
      <dgm:t>
        <a:bodyPr/>
        <a:lstStyle/>
        <a:p>
          <a:r>
            <a:rPr lang="ru-RU" dirty="0"/>
            <a:t>ИНФОРМИРОВАТЬ</a:t>
          </a:r>
        </a:p>
        <a:p>
          <a:r>
            <a:rPr lang="ru-RU" dirty="0"/>
            <a:t>о том, что есть то, что хотят</a:t>
          </a:r>
        </a:p>
      </dgm:t>
    </dgm:pt>
    <dgm:pt modelId="{69CD83E1-43EE-4C09-B58C-D7826FD82749}" type="parTrans" cxnId="{30A169BC-6AE8-423D-8766-A34FE2BD718D}">
      <dgm:prSet/>
      <dgm:spPr/>
      <dgm:t>
        <a:bodyPr/>
        <a:lstStyle/>
        <a:p>
          <a:endParaRPr lang="ru-RU"/>
        </a:p>
      </dgm:t>
    </dgm:pt>
    <dgm:pt modelId="{2FC630D7-5C12-4573-807A-6AE38CCA46A9}" type="sibTrans" cxnId="{30A169BC-6AE8-423D-8766-A34FE2BD718D}">
      <dgm:prSet/>
      <dgm:spPr/>
      <dgm:t>
        <a:bodyPr/>
        <a:lstStyle/>
        <a:p>
          <a:endParaRPr lang="ru-RU"/>
        </a:p>
      </dgm:t>
    </dgm:pt>
    <dgm:pt modelId="{C8DA4DF7-FCC1-4551-B506-05CB972B87D4}" type="pres">
      <dgm:prSet presAssocID="{2C16B026-174A-452D-821D-7F402E55B87D}" presName="Name0" presStyleCnt="0">
        <dgm:presLayoutVars>
          <dgm:dir/>
          <dgm:resizeHandles val="exact"/>
        </dgm:presLayoutVars>
      </dgm:prSet>
      <dgm:spPr/>
    </dgm:pt>
    <dgm:pt modelId="{EEC15ECE-AFBD-461D-9758-7E0888E8706B}" type="pres">
      <dgm:prSet presAssocID="{D861B003-C86D-4454-A0E8-46CBC88F092D}" presName="node" presStyleLbl="node1" presStyleIdx="0" presStyleCnt="3" custLinFactY="47783" custLinFactNeighborX="7276" custLinFactNeighborY="100000">
        <dgm:presLayoutVars>
          <dgm:bulletEnabled val="1"/>
        </dgm:presLayoutVars>
      </dgm:prSet>
      <dgm:spPr/>
    </dgm:pt>
    <dgm:pt modelId="{2C411A2B-4FEC-4BF8-8C76-833E6B0433BE}" type="pres">
      <dgm:prSet presAssocID="{DD4E8A3B-066E-43AA-9C8B-48BE90F1B18F}" presName="sibTrans" presStyleLbl="sibTrans2D1" presStyleIdx="0" presStyleCnt="2"/>
      <dgm:spPr/>
    </dgm:pt>
    <dgm:pt modelId="{7520F3F7-7C01-42A8-A1D6-8C61B1041BEA}" type="pres">
      <dgm:prSet presAssocID="{DD4E8A3B-066E-43AA-9C8B-48BE90F1B18F}" presName="connectorText" presStyleLbl="sibTrans2D1" presStyleIdx="0" presStyleCnt="2"/>
      <dgm:spPr/>
    </dgm:pt>
    <dgm:pt modelId="{BD9B4746-272D-4C37-9FFA-D10EBF1D55E2}" type="pres">
      <dgm:prSet presAssocID="{32E1461B-CB5E-441D-A80C-E651E4455F9A}" presName="node" presStyleLbl="node1" presStyleIdx="1" presStyleCnt="3" custLinFactY="47783" custLinFactNeighborX="8922" custLinFactNeighborY="100000">
        <dgm:presLayoutVars>
          <dgm:bulletEnabled val="1"/>
        </dgm:presLayoutVars>
      </dgm:prSet>
      <dgm:spPr/>
    </dgm:pt>
    <dgm:pt modelId="{7634818D-6036-4901-B3E0-4BC143291A3C}" type="pres">
      <dgm:prSet presAssocID="{0BA963D6-4C11-45E5-9773-4A011BC67B7E}" presName="sibTrans" presStyleLbl="sibTrans2D1" presStyleIdx="1" presStyleCnt="2"/>
      <dgm:spPr/>
    </dgm:pt>
    <dgm:pt modelId="{F8F2DCA1-2F7F-4BDB-A191-F2BB6B45A59B}" type="pres">
      <dgm:prSet presAssocID="{0BA963D6-4C11-45E5-9773-4A011BC67B7E}" presName="connectorText" presStyleLbl="sibTrans2D1" presStyleIdx="1" presStyleCnt="2"/>
      <dgm:spPr/>
    </dgm:pt>
    <dgm:pt modelId="{3A71E9A8-10B9-49C1-B59D-3DDDA7FDFCFE}" type="pres">
      <dgm:prSet presAssocID="{6C76AB1D-A938-491D-9132-0543794D9AC8}" presName="node" presStyleLbl="node1" presStyleIdx="2" presStyleCnt="3" custLinFactY="47783" custLinFactNeighborX="1876" custLinFactNeighborY="100000">
        <dgm:presLayoutVars>
          <dgm:bulletEnabled val="1"/>
        </dgm:presLayoutVars>
      </dgm:prSet>
      <dgm:spPr/>
    </dgm:pt>
  </dgm:ptLst>
  <dgm:cxnLst>
    <dgm:cxn modelId="{CE7E4B10-0BF6-40C3-A472-CD3F9F7E3627}" type="presOf" srcId="{2C16B026-174A-452D-821D-7F402E55B87D}" destId="{C8DA4DF7-FCC1-4551-B506-05CB972B87D4}" srcOrd="0" destOrd="0" presId="urn:microsoft.com/office/officeart/2005/8/layout/process1"/>
    <dgm:cxn modelId="{B6BA9A25-9DDE-463D-9F58-E670BA712400}" srcId="{2C16B026-174A-452D-821D-7F402E55B87D}" destId="{32E1461B-CB5E-441D-A80C-E651E4455F9A}" srcOrd="1" destOrd="0" parTransId="{E35B8F28-8872-42FF-98C6-F319E1B68BA0}" sibTransId="{0BA963D6-4C11-45E5-9773-4A011BC67B7E}"/>
    <dgm:cxn modelId="{5B8DA25B-9639-4D93-879B-66F9F06E0057}" type="presOf" srcId="{32E1461B-CB5E-441D-A80C-E651E4455F9A}" destId="{BD9B4746-272D-4C37-9FFA-D10EBF1D55E2}" srcOrd="0" destOrd="0" presId="urn:microsoft.com/office/officeart/2005/8/layout/process1"/>
    <dgm:cxn modelId="{164A2883-46E6-49C0-B066-B01312AE1A47}" type="presOf" srcId="{0BA963D6-4C11-45E5-9773-4A011BC67B7E}" destId="{F8F2DCA1-2F7F-4BDB-A191-F2BB6B45A59B}" srcOrd="1" destOrd="0" presId="urn:microsoft.com/office/officeart/2005/8/layout/process1"/>
    <dgm:cxn modelId="{26E5AD8E-D4A7-4072-98DC-08591F4A4B94}" srcId="{2C16B026-174A-452D-821D-7F402E55B87D}" destId="{D861B003-C86D-4454-A0E8-46CBC88F092D}" srcOrd="0" destOrd="0" parTransId="{0B220694-C4A3-4653-AC9C-E244B268A8B4}" sibTransId="{DD4E8A3B-066E-43AA-9C8B-48BE90F1B18F}"/>
    <dgm:cxn modelId="{74051DAF-5E13-4AF6-AE76-BC4C0EEA3A85}" type="presOf" srcId="{0BA963D6-4C11-45E5-9773-4A011BC67B7E}" destId="{7634818D-6036-4901-B3E0-4BC143291A3C}" srcOrd="0" destOrd="0" presId="urn:microsoft.com/office/officeart/2005/8/layout/process1"/>
    <dgm:cxn modelId="{B33D38B4-12FA-4B9B-8AA5-F3273271CCAF}" type="presOf" srcId="{DD4E8A3B-066E-43AA-9C8B-48BE90F1B18F}" destId="{2C411A2B-4FEC-4BF8-8C76-833E6B0433BE}" srcOrd="0" destOrd="0" presId="urn:microsoft.com/office/officeart/2005/8/layout/process1"/>
    <dgm:cxn modelId="{743F82B5-A312-4600-8D7C-0CAC41A0C1C9}" type="presOf" srcId="{D861B003-C86D-4454-A0E8-46CBC88F092D}" destId="{EEC15ECE-AFBD-461D-9758-7E0888E8706B}" srcOrd="0" destOrd="0" presId="urn:microsoft.com/office/officeart/2005/8/layout/process1"/>
    <dgm:cxn modelId="{30A169BC-6AE8-423D-8766-A34FE2BD718D}" srcId="{2C16B026-174A-452D-821D-7F402E55B87D}" destId="{6C76AB1D-A938-491D-9132-0543794D9AC8}" srcOrd="2" destOrd="0" parTransId="{69CD83E1-43EE-4C09-B58C-D7826FD82749}" sibTransId="{2FC630D7-5C12-4573-807A-6AE38CCA46A9}"/>
    <dgm:cxn modelId="{7E532CE7-6F06-41C9-B0A1-ED9A7BEFB25B}" type="presOf" srcId="{6C76AB1D-A938-491D-9132-0543794D9AC8}" destId="{3A71E9A8-10B9-49C1-B59D-3DDDA7FDFCFE}" srcOrd="0" destOrd="0" presId="urn:microsoft.com/office/officeart/2005/8/layout/process1"/>
    <dgm:cxn modelId="{349290F3-C365-4091-A2BA-9417F5B9C8F0}" type="presOf" srcId="{DD4E8A3B-066E-43AA-9C8B-48BE90F1B18F}" destId="{7520F3F7-7C01-42A8-A1D6-8C61B1041BEA}" srcOrd="1" destOrd="0" presId="urn:microsoft.com/office/officeart/2005/8/layout/process1"/>
    <dgm:cxn modelId="{AE69081C-A033-4A0C-8407-4B903E56C990}" type="presParOf" srcId="{C8DA4DF7-FCC1-4551-B506-05CB972B87D4}" destId="{EEC15ECE-AFBD-461D-9758-7E0888E8706B}" srcOrd="0" destOrd="0" presId="urn:microsoft.com/office/officeart/2005/8/layout/process1"/>
    <dgm:cxn modelId="{ED98EA6D-0DEA-4429-A06B-6A5090BF9C70}" type="presParOf" srcId="{C8DA4DF7-FCC1-4551-B506-05CB972B87D4}" destId="{2C411A2B-4FEC-4BF8-8C76-833E6B0433BE}" srcOrd="1" destOrd="0" presId="urn:microsoft.com/office/officeart/2005/8/layout/process1"/>
    <dgm:cxn modelId="{A009F34A-9A4A-4E9C-825B-2CC4E933B9A4}" type="presParOf" srcId="{2C411A2B-4FEC-4BF8-8C76-833E6B0433BE}" destId="{7520F3F7-7C01-42A8-A1D6-8C61B1041BEA}" srcOrd="0" destOrd="0" presId="urn:microsoft.com/office/officeart/2005/8/layout/process1"/>
    <dgm:cxn modelId="{37052FDA-960A-4936-B98D-03E896D43D21}" type="presParOf" srcId="{C8DA4DF7-FCC1-4551-B506-05CB972B87D4}" destId="{BD9B4746-272D-4C37-9FFA-D10EBF1D55E2}" srcOrd="2" destOrd="0" presId="urn:microsoft.com/office/officeart/2005/8/layout/process1"/>
    <dgm:cxn modelId="{215FC6DB-D4D9-4407-B82B-5D53E726A5D6}" type="presParOf" srcId="{C8DA4DF7-FCC1-4551-B506-05CB972B87D4}" destId="{7634818D-6036-4901-B3E0-4BC143291A3C}" srcOrd="3" destOrd="0" presId="urn:microsoft.com/office/officeart/2005/8/layout/process1"/>
    <dgm:cxn modelId="{E947C069-C0D9-4852-BAEF-DE1805077B3D}" type="presParOf" srcId="{7634818D-6036-4901-B3E0-4BC143291A3C}" destId="{F8F2DCA1-2F7F-4BDB-A191-F2BB6B45A59B}" srcOrd="0" destOrd="0" presId="urn:microsoft.com/office/officeart/2005/8/layout/process1"/>
    <dgm:cxn modelId="{758D6047-0AF7-407B-9467-391CE07A7844}" type="presParOf" srcId="{C8DA4DF7-FCC1-4551-B506-05CB972B87D4}" destId="{3A71E9A8-10B9-49C1-B59D-3DDDA7FDFCF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15ECE-AFBD-461D-9758-7E0888E8706B}">
      <dsp:nvSpPr>
        <dsp:cNvPr id="0" name=""/>
        <dsp:cNvSpPr/>
      </dsp:nvSpPr>
      <dsp:spPr>
        <a:xfrm>
          <a:off x="69286" y="418385"/>
          <a:ext cx="2135187" cy="1281112"/>
        </a:xfrm>
        <a:prstGeom prst="roundRect">
          <a:avLst>
            <a:gd name="adj" fmla="val 10000"/>
          </a:avLst>
        </a:prstGeom>
        <a:solidFill>
          <a:srgbClr val="0331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УЗНАТЬ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 что хотят пользователи</a:t>
          </a:r>
        </a:p>
      </dsp:txBody>
      <dsp:txXfrm>
        <a:off x="106808" y="455907"/>
        <a:ext cx="2060143" cy="1206068"/>
      </dsp:txXfrm>
    </dsp:sp>
    <dsp:sp modelId="{2C411A2B-4FEC-4BF8-8C76-833E6B0433BE}">
      <dsp:nvSpPr>
        <dsp:cNvPr id="0" name=""/>
        <dsp:cNvSpPr/>
      </dsp:nvSpPr>
      <dsp:spPr>
        <a:xfrm>
          <a:off x="2421507" y="794178"/>
          <a:ext cx="460110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E4013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2421507" y="900083"/>
        <a:ext cx="322077" cy="317716"/>
      </dsp:txXfrm>
    </dsp:sp>
    <dsp:sp modelId="{BD9B4746-272D-4C37-9FFA-D10EBF1D55E2}">
      <dsp:nvSpPr>
        <dsp:cNvPr id="0" name=""/>
        <dsp:cNvSpPr/>
      </dsp:nvSpPr>
      <dsp:spPr>
        <a:xfrm>
          <a:off x="3072606" y="418385"/>
          <a:ext cx="2135187" cy="1281112"/>
        </a:xfrm>
        <a:prstGeom prst="roundRect">
          <a:avLst>
            <a:gd name="adj" fmla="val 10000"/>
          </a:avLst>
        </a:prstGeom>
        <a:solidFill>
          <a:srgbClr val="0331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СОЗДАТЬ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 продукт или услугу</a:t>
          </a:r>
        </a:p>
      </dsp:txBody>
      <dsp:txXfrm>
        <a:off x="3110128" y="455907"/>
        <a:ext cx="2060143" cy="1206068"/>
      </dsp:txXfrm>
    </dsp:sp>
    <dsp:sp modelId="{7634818D-6036-4901-B3E0-4BC143291A3C}">
      <dsp:nvSpPr>
        <dsp:cNvPr id="0" name=""/>
        <dsp:cNvSpPr/>
      </dsp:nvSpPr>
      <dsp:spPr>
        <a:xfrm>
          <a:off x="5404048" y="794178"/>
          <a:ext cx="416059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E4013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5404048" y="900083"/>
        <a:ext cx="291241" cy="317716"/>
      </dsp:txXfrm>
    </dsp:sp>
    <dsp:sp modelId="{3A71E9A8-10B9-49C1-B59D-3DDDA7FDFCFE}">
      <dsp:nvSpPr>
        <dsp:cNvPr id="0" name=""/>
        <dsp:cNvSpPr/>
      </dsp:nvSpPr>
      <dsp:spPr>
        <a:xfrm>
          <a:off x="5992812" y="418385"/>
          <a:ext cx="2135187" cy="1281112"/>
        </a:xfrm>
        <a:prstGeom prst="roundRect">
          <a:avLst>
            <a:gd name="adj" fmla="val 10000"/>
          </a:avLst>
        </a:prstGeom>
        <a:solidFill>
          <a:srgbClr val="0331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ИНФОРМИРОВАТЬ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о том, что есть то, что хотят</a:t>
          </a:r>
        </a:p>
      </dsp:txBody>
      <dsp:txXfrm>
        <a:off x="6030334" y="455907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F1BFE-31CC-4E4F-BEBA-C47688EB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5774B3-4E29-47C1-B14B-1AD47B319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0EFD61-EB1A-4598-AD99-7EA53E619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374EBC-141D-4059-A9B6-FC193680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7B414A-2C17-4894-9113-E068E97D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773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7742D-F873-4F6A-8E9E-B02829FE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0A01D5-BD7A-4D5E-8D9A-40555DFC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C965A5-04C2-4F0E-A2FE-7E2ECFEEE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D28293-3F4C-438A-87ED-61A3DB1A8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A5A45C-56B8-4DAE-8AC9-7B8658672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54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BCADBD-CC22-42FC-9B80-9D6055A1C0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2E7B2C-0A1B-4C0D-8995-A4A75466E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A60A41-CFC2-47BC-AF6C-EFCD9E493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FC7B00-A537-4A1F-9FDD-831C281CE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4E54E1-C1AB-4517-83AC-056041975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72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036E8-4AFA-48F0-9B3F-3CDF6D6F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59B510-6C88-4A55-936A-6D46DD08A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677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456AC-856E-406D-BF62-D9B09F7CB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FCD45D-4A54-4C53-BA0E-62FC47A9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42B78-E3FA-4FBA-A7BE-F7F99002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13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9D3D6-2D31-4A39-BF0B-422D3A14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AF7BA-2937-48FC-BD61-52F6E5E9A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010885-BCBE-4D5B-8A46-DFDAF3C02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491B5-69F8-4DBB-8C77-9C470010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EC17B-211E-4E55-AA5B-911734EA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16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DAED9-8873-4550-9DBA-667F1308C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185"/>
            <a:ext cx="10515600" cy="57811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31A21B-451A-42B2-A7AD-7CDCF4AED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11477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A2283B-B782-411E-8627-80E901DC7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1477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B2BC6-BFA3-4BB9-B277-5AE64504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F9BD3C-7323-45F3-BAF5-66552B4B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B80063-BBE3-4133-B343-904169735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55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A9559-28D7-4DF9-A72C-2BF47F55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3908"/>
            <a:ext cx="10515600" cy="8239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A873A7-F82D-473D-8EF6-F07468BC0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782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67D26E-7D94-4F52-8C28-A708A47D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21732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EB3C4C-B042-44C3-8731-6F74F0D95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782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79EC9FB-425A-474E-9C91-0ACB44D093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21732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27F3A3-9AB7-4D5B-8FB7-FC4C1859E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BF1DFE-1741-4009-AD0B-4779E09A7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8218B7-7E0C-448A-A8F4-81811EAF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75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3D545-7E89-4EA2-B2E6-36448554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DE9E92-867F-4AA7-A1B1-1A9CBE339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028B8C-DFA0-42B5-AD60-DDBCA09F8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605D1C-59F7-4E0A-AA5C-E3CD96262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00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ABF7BE-9B42-486B-BCA1-F9919B13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DECED5-0A41-48DD-8B71-BD9E6B0E7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379BC5-BCFB-4589-89E0-1DEE6751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85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04CC1-5223-4D55-83A0-393538FD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309044-F3D0-4BF9-A936-F8DA535AE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88AB96-BB99-4C04-9D9D-357035739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5479EE-D2FB-4CB7-857D-0F825B710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29BFC9-5EA1-4B4E-B9D2-218D977D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D6D86A-D5CF-4CE4-B129-46C044DA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10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02EDA-6417-4545-9FA3-B2ED12D4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9E43B6-6467-4928-B8BD-BEE52CEE5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C9D97F-8C55-471C-8581-74CF916AD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95E441-73DE-4ED7-9BD3-1FF3D9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F571DB-1D06-468B-A578-C530D092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F044B7-8695-4266-9015-D2237BCB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39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Relationship Id="rId22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DB8A2-33C2-4497-B0FC-ACEAE041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4643"/>
            <a:ext cx="10515600" cy="578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F10B3B-1ED8-47AC-A23A-05B85678E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823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299C9A-7941-49C0-9532-193BE9B69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701F0-A8D3-473F-9BD4-BF2BA491A18E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5341B6-5DEC-470B-A17E-9A02CDCD2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8462A7-0F13-4323-A220-51A090250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DED15-D36B-4275-BD27-79A6607B5B69}" type="slidenum">
              <a:rPr lang="ru-RU" smtClean="0"/>
              <a:t>‹#›</a:t>
            </a:fld>
            <a:endParaRPr lang="ru-RU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EF8F315-9D7D-4EB4-A78C-76F0C2AAC4FB}"/>
              </a:ext>
            </a:extLst>
          </p:cNvPr>
          <p:cNvGrpSpPr/>
          <p:nvPr userDrawn="1"/>
        </p:nvGrpSpPr>
        <p:grpSpPr>
          <a:xfrm>
            <a:off x="55246" y="1"/>
            <a:ext cx="12060554" cy="696263"/>
            <a:chOff x="55245" y="1"/>
            <a:chExt cx="12976119" cy="790314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B11CEDD0-1FBC-4205-8F4B-6D4B63DD95FF}"/>
                </a:ext>
              </a:extLst>
            </p:cNvPr>
            <p:cNvGrpSpPr/>
            <p:nvPr userDrawn="1"/>
          </p:nvGrpSpPr>
          <p:grpSpPr>
            <a:xfrm>
              <a:off x="55245" y="1"/>
              <a:ext cx="6199269" cy="761449"/>
              <a:chOff x="55245" y="0"/>
              <a:chExt cx="7677150" cy="942975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043627BC-1E7E-4C10-8053-91578F0326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5245" y="0"/>
                <a:ext cx="7677150" cy="942975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293B6D6D-856B-41FA-91CD-7D57E27510E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17863">
                <a:off x="655638" y="540810"/>
                <a:ext cx="365125" cy="365125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A63E852-C07D-4392-B754-3F3700E3D1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040" y="106045"/>
                <a:ext cx="287039" cy="287039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7E868086-3273-4486-ADA7-DA7EE7B59E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23169">
                <a:off x="3853347" y="559831"/>
                <a:ext cx="311309" cy="311309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20ED7D05-106E-4B67-B697-274D7335B8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71035">
                <a:off x="2238799" y="162218"/>
                <a:ext cx="258815" cy="258815"/>
              </a:xfrm>
              <a:prstGeom prst="rect">
                <a:avLst/>
              </a:prstGeom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3A416CF7-5039-4126-8343-CF2AB103B44A}"/>
                </a:ext>
              </a:extLst>
            </p:cNvPr>
            <p:cNvGrpSpPr/>
            <p:nvPr userDrawn="1"/>
          </p:nvGrpSpPr>
          <p:grpSpPr>
            <a:xfrm>
              <a:off x="6597093" y="1"/>
              <a:ext cx="6434271" cy="790314"/>
              <a:chOff x="55245" y="0"/>
              <a:chExt cx="7677150" cy="942975"/>
            </a:xfrm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5470AC01-B11E-4B66-8051-C2E6547062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5245" y="0"/>
                <a:ext cx="7677150" cy="942975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A1718597-9834-4FC0-B2D5-B6E688E586D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17863">
                <a:off x="655638" y="540810"/>
                <a:ext cx="365125" cy="365125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D50B360C-3524-4ECA-B32C-B4C7F9982C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040" y="106045"/>
                <a:ext cx="287039" cy="287039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1D569E8C-7B61-4FBA-BA8C-69C4DE4C0F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23169">
                <a:off x="3853347" y="559831"/>
                <a:ext cx="311309" cy="311309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F4C8D5C4-4003-4FF7-AFC1-5B31DC2D19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71035">
                <a:off x="2238799" y="162218"/>
                <a:ext cx="258815" cy="258815"/>
              </a:xfrm>
              <a:prstGeom prst="rect">
                <a:avLst/>
              </a:prstGeom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499D0360-F5BD-4C67-B6F7-C8EB52AAD5D6}"/>
              </a:ext>
            </a:extLst>
          </p:cNvPr>
          <p:cNvGrpSpPr/>
          <p:nvPr userDrawn="1"/>
        </p:nvGrpSpPr>
        <p:grpSpPr>
          <a:xfrm flipH="1">
            <a:off x="55246" y="6190780"/>
            <a:ext cx="12060554" cy="696263"/>
            <a:chOff x="55245" y="1"/>
            <a:chExt cx="12976119" cy="790314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5B240787-3374-4776-95B3-CBA07E01FD5F}"/>
                </a:ext>
              </a:extLst>
            </p:cNvPr>
            <p:cNvGrpSpPr/>
            <p:nvPr userDrawn="1"/>
          </p:nvGrpSpPr>
          <p:grpSpPr>
            <a:xfrm>
              <a:off x="55245" y="1"/>
              <a:ext cx="6199269" cy="761449"/>
              <a:chOff x="55245" y="0"/>
              <a:chExt cx="7677150" cy="942975"/>
            </a:xfrm>
          </p:grpSpPr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DCD939F1-D51C-46B9-8827-C81D9E301A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5245" y="0"/>
                <a:ext cx="7677150" cy="942975"/>
              </a:xfrm>
              <a:prstGeom prst="rect">
                <a:avLst/>
              </a:prstGeom>
            </p:spPr>
          </p:pic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8F9CD174-C5C4-402C-BDB6-D34048871F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17863">
                <a:off x="655638" y="540810"/>
                <a:ext cx="365125" cy="365125"/>
              </a:xfrm>
              <a:prstGeom prst="rect">
                <a:avLst/>
              </a:prstGeom>
            </p:spPr>
          </p:pic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F0636F77-92DF-4C50-B2A7-92974208BF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040" y="106045"/>
                <a:ext cx="287039" cy="287039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3D9F0B6A-1909-4624-97BB-C7E8F7B69D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23169">
                <a:off x="3853347" y="559831"/>
                <a:ext cx="311309" cy="311309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EE272D9-8FC2-450A-8166-8BA027F2D2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71035">
                <a:off x="2238799" y="162218"/>
                <a:ext cx="258815" cy="258815"/>
              </a:xfrm>
              <a:prstGeom prst="rect">
                <a:avLst/>
              </a:prstGeom>
            </p:spPr>
          </p:pic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A0D397B-A09F-4293-BA08-2705D6A42A34}"/>
                </a:ext>
              </a:extLst>
            </p:cNvPr>
            <p:cNvGrpSpPr/>
            <p:nvPr userDrawn="1"/>
          </p:nvGrpSpPr>
          <p:grpSpPr>
            <a:xfrm>
              <a:off x="6597093" y="1"/>
              <a:ext cx="6434271" cy="790314"/>
              <a:chOff x="55245" y="0"/>
              <a:chExt cx="7677150" cy="942975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9F704D56-B875-4B44-9379-F3C58A893D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5245" y="0"/>
                <a:ext cx="7677150" cy="942975"/>
              </a:xfrm>
              <a:prstGeom prst="rect">
                <a:avLst/>
              </a:prstGeom>
            </p:spPr>
          </p:pic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0F62F716-C337-4C6C-8A95-436B336072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17863">
                <a:off x="655638" y="540810"/>
                <a:ext cx="365125" cy="365125"/>
              </a:xfrm>
              <a:prstGeom prst="rect">
                <a:avLst/>
              </a:prstGeom>
            </p:spPr>
          </p:pic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CEB10F07-3596-459A-B2B2-51FB31ED436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040" y="106045"/>
                <a:ext cx="287039" cy="287039"/>
              </a:xfrm>
              <a:prstGeom prst="rect">
                <a:avLst/>
              </a:prstGeom>
            </p:spPr>
          </p:pic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826474D8-F01F-4701-BC3F-5372A4B6E1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23169">
                <a:off x="3853347" y="559831"/>
                <a:ext cx="311309" cy="311309"/>
              </a:xfrm>
              <a:prstGeom prst="rect">
                <a:avLst/>
              </a:prstGeom>
            </p:spPr>
          </p:pic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85D59070-5BF5-4238-BEF8-E4BEAA0965F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71035">
                <a:off x="2238799" y="162218"/>
                <a:ext cx="258815" cy="2588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4259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33167"/>
          </a:solidFill>
          <a:latin typeface="Golos Text" panose="020B0503020202020204" pitchFamily="34" charset="-52"/>
          <a:ea typeface="+mj-ea"/>
          <a:cs typeface="Golos Text" panose="020B0503020202020204" pitchFamily="34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Root UI" panose="020B0303020202020204" pitchFamily="34" charset="-52"/>
          <a:ea typeface="PT Root UI" panose="020B0303020202020204" pitchFamily="34" charset="-5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 Root UI" panose="020B0303020202020204" pitchFamily="34" charset="-52"/>
          <a:ea typeface="PT Root UI" panose="020B0303020202020204" pitchFamily="34" charset="-5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 Root UI" panose="020B0303020202020204" pitchFamily="34" charset="-52"/>
          <a:ea typeface="PT Root UI" panose="020B0303020202020204" pitchFamily="34" charset="-5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Root UI" panose="020B0303020202020204" pitchFamily="34" charset="-52"/>
          <a:ea typeface="PT Root UI" panose="020B0303020202020204" pitchFamily="34" charset="-5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Root UI" panose="020B0303020202020204" pitchFamily="34" charset="-52"/>
          <a:ea typeface="PT Root UI" panose="020B0303020202020204" pitchFamily="34" charset="-5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hyperlink" Target="https://vk.com/@329757965-kak-universitetskaya-biblioteka-pomogaet-realizovat-tvorches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B3FA61-B25D-476B-88C4-DF525E0208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15" y="15415"/>
            <a:ext cx="6827170" cy="68271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A690-3E81-426C-88B5-4061266953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797066"/>
            <a:ext cx="12192000" cy="2387600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5300" dirty="0"/>
              <a:t>МАРКЕТИНГ </a:t>
            </a:r>
            <a:br>
              <a:rPr lang="ru-RU" sz="5300" dirty="0"/>
            </a:br>
            <a:r>
              <a:rPr lang="ru-RU" sz="5300" dirty="0"/>
              <a:t>В УНИВЕРСИТЕТСКОЙ </a:t>
            </a:r>
            <a:br>
              <a:rPr lang="ru-RU" sz="5300" dirty="0"/>
            </a:br>
            <a:r>
              <a:rPr lang="ru-RU" sz="5300" dirty="0"/>
              <a:t>БИБЛИОТЕКЕ </a:t>
            </a:r>
            <a:br>
              <a:rPr lang="ru-RU" sz="5300" dirty="0"/>
            </a:br>
            <a:r>
              <a:rPr lang="ru-RU" sz="3600" dirty="0"/>
              <a:t>ИЛИ</a:t>
            </a:r>
            <a:r>
              <a:rPr lang="ru-RU" sz="5300" dirty="0"/>
              <a:t> </a:t>
            </a:r>
            <a:br>
              <a:rPr lang="ru-RU" sz="5300" dirty="0"/>
            </a:br>
            <a:r>
              <a:rPr lang="ru-RU" sz="5300" dirty="0">
                <a:solidFill>
                  <a:srgbClr val="E40138"/>
                </a:solidFill>
              </a:rPr>
              <a:t>КАК НАЙТИ СОЮЗНИКА</a:t>
            </a:r>
          </a:p>
        </p:txBody>
      </p:sp>
    </p:spTree>
    <p:extLst>
      <p:ext uri="{BB962C8B-B14F-4D97-AF65-F5344CB8AC3E}">
        <p14:creationId xmlns:p14="http://schemas.microsoft.com/office/powerpoint/2010/main" val="12378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10938-35F3-49A3-9D63-640A526A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E40138"/>
                </a:solidFill>
              </a:rPr>
              <a:t>КНИЖНОМУ КЛУБУ БЫТЬ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C51837D-F040-4A55-AA4D-9957DFDC08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76615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2C3D67E-1A87-499F-BF69-D31CE93EB24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6615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DBBD9978-B924-492E-864F-5712507470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8E6DA7-9A8B-4872-9941-980D47B50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387" y="4100374"/>
            <a:ext cx="2757626" cy="27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05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5F20F5CA-857C-476B-B890-ED571A1A72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30" y="3807474"/>
            <a:ext cx="2198724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279EFB4-CB4F-4270-BE4D-9FCA51D41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061" y="1611474"/>
            <a:ext cx="2274793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9ED0C-13FA-4A92-82AA-6D5831E0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E40138"/>
                </a:solidFill>
              </a:rPr>
              <a:t>КНИЖНЫЙ КЛУБ «ОБСУДИМ?»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6CCBE1-1748-4194-B70E-F89531C811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177D266-FF5C-429A-9CA4-9BC8EB3DD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04" y="1611475"/>
            <a:ext cx="3564000" cy="43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631B79E-EA1E-458A-A1C2-4512122A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11474"/>
            <a:ext cx="3294001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83471180-B47D-4C89-8D4B-9A3CA0096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15412"/>
          <a:stretch/>
        </p:blipFill>
        <p:spPr bwMode="auto">
          <a:xfrm>
            <a:off x="838199" y="4823679"/>
            <a:ext cx="1522947" cy="117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C5DEE7-33DF-4DCA-AA36-4E7C74E55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0854" y="1611474"/>
            <a:ext cx="2165149" cy="28832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729CB4-F30B-4E82-B64F-BA8F2AB2C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0854" y="3838324"/>
            <a:ext cx="2165149" cy="216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1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>
            <a:extLst>
              <a:ext uri="{FF2B5EF4-FFF2-40B4-BE49-F238E27FC236}">
                <a16:creationId xmlns:a16="http://schemas.microsoft.com/office/drawing/2014/main" id="{552B969C-B9B8-4D43-B8E2-17AD86F0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470" y="-6980"/>
            <a:ext cx="1804330" cy="180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73163-4166-4B80-838E-D9CB5F5C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E40138"/>
                </a:solidFill>
              </a:rPr>
              <a:t>ФЕСТИВАЛЬ КНИЖНЫХ КЛУБОВ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3A30E05-36BB-4D77-8479-6B78EC649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97" y="1575786"/>
            <a:ext cx="5041744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E8D144-4FF0-4F4A-A85D-278F1E164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716" y="1575786"/>
            <a:ext cx="5039999" cy="37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BE6163-EA72-42EF-85BC-CB48B5073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45319">
            <a:off x="964462" y="4330867"/>
            <a:ext cx="2639998" cy="1980000"/>
          </a:xfrm>
          <a:prstGeom prst="rect">
            <a:avLst/>
          </a:prstGeom>
        </p:spPr>
      </p:pic>
      <p:sp>
        <p:nvSpPr>
          <p:cNvPr id="13" name="AutoShape 10">
            <a:extLst>
              <a:ext uri="{FF2B5EF4-FFF2-40B4-BE49-F238E27FC236}">
                <a16:creationId xmlns:a16="http://schemas.microsoft.com/office/drawing/2014/main" id="{6F9D454F-68B4-4021-A2BD-9FDCEE1E2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20">
            <a:extLst>
              <a:ext uri="{FF2B5EF4-FFF2-40B4-BE49-F238E27FC236}">
                <a16:creationId xmlns:a16="http://schemas.microsoft.com/office/drawing/2014/main" id="{B6A97D30-8030-4259-9183-91DD16E3E2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826E88-31A6-4B65-A2CF-DBBEE3AAD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9126">
            <a:off x="8506253" y="4305684"/>
            <a:ext cx="2640000" cy="1980000"/>
          </a:xfrm>
          <a:prstGeom prst="rect">
            <a:avLst/>
          </a:prstGeom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EB16FD5-8A65-4E06-8F4D-54224B1B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75" y="1575786"/>
            <a:ext cx="2599245" cy="346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A17822-15CD-43AF-ADD2-CB8E01772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02527">
            <a:off x="3280485" y="4349796"/>
            <a:ext cx="2970000" cy="198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34FFFA-C70E-4A1D-8CB8-E6E2B3FEE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57125">
            <a:off x="6059897" y="4349962"/>
            <a:ext cx="264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85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46CCC-EAC1-4A1B-A00A-732D6861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E40138"/>
                </a:solidFill>
              </a:rPr>
              <a:t>МАСКОТ (автор – Глеб Волков)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8F5547D-4BDB-4871-8F78-C706F007FD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3399" y="1611313"/>
            <a:ext cx="4131201" cy="4351337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00BB4B-A5EF-4F3C-A5D2-B3BACAC827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611313"/>
            <a:ext cx="5344418" cy="382182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24F53E9-00E8-47E7-A075-CFBFF06E5D56}"/>
              </a:ext>
            </a:extLst>
          </p:cNvPr>
          <p:cNvSpPr/>
          <p:nvPr/>
        </p:nvSpPr>
        <p:spPr>
          <a:xfrm>
            <a:off x="7449875" y="5571152"/>
            <a:ext cx="2636668" cy="488272"/>
          </a:xfrm>
          <a:prstGeom prst="roundRect">
            <a:avLst/>
          </a:prstGeom>
          <a:solidFill>
            <a:srgbClr val="E40138"/>
          </a:solidFill>
          <a:ln w="28575">
            <a:solidFill>
              <a:srgbClr val="E401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T Root UI" panose="020B0303020202020204" pitchFamily="34" charset="-52"/>
                <a:ea typeface="PT Root UI" panose="020B0303020202020204" pitchFamily="34" charset="-52"/>
              </a:rPr>
              <a:t>слушать</a:t>
            </a:r>
          </a:p>
        </p:txBody>
      </p:sp>
    </p:spTree>
    <p:extLst>
      <p:ext uri="{BB962C8B-B14F-4D97-AF65-F5344CB8AC3E}">
        <p14:creationId xmlns:p14="http://schemas.microsoft.com/office/powerpoint/2010/main" val="1065228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CAA18C6-D061-4539-974B-96BA4ACAA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88" y="2373090"/>
            <a:ext cx="1800000" cy="2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7BC91EF-193D-4009-8E76-90BDB6D3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E40138"/>
                </a:solidFill>
              </a:rPr>
              <a:t>ПОСТЕРЫ (Автор – София Сорокина)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50640DF-38E9-4859-AB5A-C74A95517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8" y="1977010"/>
            <a:ext cx="1800000" cy="25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5922187-14F5-4554-822C-DFF309C3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88" y="2850452"/>
            <a:ext cx="1800000" cy="256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9A7AE74C-7293-4448-8DDA-08ABBA073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88" y="3148700"/>
            <a:ext cx="1800000" cy="254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C209427C-6ED1-4B92-9439-057FF65BDB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344"/>
          <a:stretch/>
        </p:blipFill>
        <p:spPr>
          <a:xfrm>
            <a:off x="7553295" y="1768169"/>
            <a:ext cx="4241111" cy="312401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404E5FC-4717-4015-8793-CE4BCF363053}"/>
              </a:ext>
            </a:extLst>
          </p:cNvPr>
          <p:cNvSpPr/>
          <p:nvPr/>
        </p:nvSpPr>
        <p:spPr>
          <a:xfrm>
            <a:off x="7589605" y="4813251"/>
            <a:ext cx="41684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PT Root UI" panose="020B0303020202020204" pitchFamily="34" charset="-52"/>
                <a:ea typeface="PT Root UI" panose="020B0303020202020204" pitchFamily="34" charset="-52"/>
                <a:hlinkClick r:id="rId7"/>
              </a:rPr>
              <a:t>https://vk.com/@329757965-kak-universitetskaya-biblioteka-pomogaet-realizovat-tvorches</a:t>
            </a:r>
            <a:endParaRPr lang="ru-RU" dirty="0">
              <a:latin typeface="PT Root UI" panose="020B0303020202020204" pitchFamily="34" charset="-52"/>
              <a:ea typeface="PT Root UI" panose="020B0303020202020204" pitchFamily="34" charset="-5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13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782E34A2-EF2F-41E4-97E9-CE07F954765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117079" y="1400753"/>
            <a:ext cx="2986087" cy="4351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A0A95F-9EAD-4634-AF55-088855F1B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42" y="1037872"/>
            <a:ext cx="3095418" cy="5077100"/>
          </a:xfrm>
          <a:prstGeom prst="rect">
            <a:avLst/>
          </a:prstGeom>
        </p:spPr>
      </p:pic>
      <p:sp>
        <p:nvSpPr>
          <p:cNvPr id="8" name="AutoShape 2" descr="blob:https://web.whatsapp.com/fb40d946-1f00-437e-ab61-876c8891bccf">
            <a:extLst>
              <a:ext uri="{FF2B5EF4-FFF2-40B4-BE49-F238E27FC236}">
                <a16:creationId xmlns:a16="http://schemas.microsoft.com/office/drawing/2014/main" id="{503D5B36-4AF8-48DD-B682-64A489C023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C81B78-F8FB-4041-870C-3FF2BE19D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435"/>
          <a:stretch/>
        </p:blipFill>
        <p:spPr>
          <a:xfrm>
            <a:off x="8469432" y="1117763"/>
            <a:ext cx="2907085" cy="4917318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BC1A0760-849A-49A1-932B-5E15831E2608}"/>
              </a:ext>
            </a:extLst>
          </p:cNvPr>
          <p:cNvSpPr/>
          <p:nvPr/>
        </p:nvSpPr>
        <p:spPr>
          <a:xfrm>
            <a:off x="7188768" y="3508891"/>
            <a:ext cx="1195062" cy="391886"/>
          </a:xfrm>
          <a:prstGeom prst="rightArrow">
            <a:avLst/>
          </a:prstGeom>
          <a:solidFill>
            <a:srgbClr val="E40138"/>
          </a:solidFill>
          <a:ln>
            <a:solidFill>
              <a:srgbClr val="E401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190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CE94A-CED5-427B-9323-B82F6802C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E40138"/>
                </a:solidFill>
              </a:rPr>
              <a:t>МЕЧТА - ЧИТАЮТ ВСЕ И ВЕЗДЕ 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9CE755A9-8588-4FC8-B0EC-F43D6C9340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6" y="2688914"/>
            <a:ext cx="4610946" cy="34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59DEF77-4D87-460F-8074-3A3DCC34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427" y="1602270"/>
            <a:ext cx="6059805" cy="454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E703468-EFE5-4AA1-9FE8-A3B320C52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373" y="3740471"/>
            <a:ext cx="3212213" cy="240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086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7E2DA-EB36-4073-A043-EF541F6E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4643"/>
            <a:ext cx="10515600" cy="17801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E40138"/>
                </a:solidFill>
              </a:rPr>
              <a:t>РЕЗУЛЬТАТ – СЕКЦИЯ МОЛОДЫХ УЧЕНЫХ НА КОНФЕРЕНЦИИ «БИБЛИОТЕЧНЫЙ МАРКЕТИНГ 360»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8E6E7E-672A-4ACD-A887-81E7ACD6C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2997199"/>
            <a:ext cx="10515600" cy="332408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b="1" dirty="0">
                <a:solidFill>
                  <a:srgbClr val="033167"/>
                </a:solidFill>
              </a:rPr>
              <a:t>Савостьянова Любовь, Клюжинина Дарья, Каличкова Ксения, Лилякова Анастасия</a:t>
            </a:r>
            <a:br>
              <a:rPr lang="ru-RU" dirty="0">
                <a:solidFill>
                  <a:srgbClr val="033167"/>
                </a:solidFill>
              </a:rPr>
            </a:br>
            <a:r>
              <a:rPr lang="ru-RU" dirty="0">
                <a:solidFill>
                  <a:srgbClr val="033167"/>
                </a:solidFill>
              </a:rPr>
              <a:t>«Разработка инновационного цифрового продукта для продвижения издательских услуг»</a:t>
            </a:r>
          </a:p>
          <a:p>
            <a:pPr lvl="0"/>
            <a:r>
              <a:rPr lang="ru-RU" b="1" dirty="0">
                <a:solidFill>
                  <a:srgbClr val="033167"/>
                </a:solidFill>
              </a:rPr>
              <a:t>Ретунских Степан, Андрианов Михаил</a:t>
            </a:r>
            <a:br>
              <a:rPr lang="ru-RU" dirty="0">
                <a:solidFill>
                  <a:srgbClr val="033167"/>
                </a:solidFill>
              </a:rPr>
            </a:br>
            <a:r>
              <a:rPr lang="ru-RU" dirty="0">
                <a:solidFill>
                  <a:srgbClr val="033167"/>
                </a:solidFill>
              </a:rPr>
              <a:t>«Влияние автоматизированных информационных систем на книговыдачу библиотеки»</a:t>
            </a:r>
          </a:p>
          <a:p>
            <a:pPr lvl="0"/>
            <a:r>
              <a:rPr lang="ru-RU" b="1" dirty="0">
                <a:solidFill>
                  <a:srgbClr val="033167"/>
                </a:solidFill>
              </a:rPr>
              <a:t>Чернышёва Анастасия, Корнерова Дарья</a:t>
            </a:r>
            <a:br>
              <a:rPr lang="ru-RU" dirty="0">
                <a:solidFill>
                  <a:srgbClr val="033167"/>
                </a:solidFill>
              </a:rPr>
            </a:br>
            <a:r>
              <a:rPr lang="ru-RU" dirty="0">
                <a:solidFill>
                  <a:srgbClr val="033167"/>
                </a:solidFill>
              </a:rPr>
              <a:t>«Организация мероприятий как маркетинговая составляющая в работе библиотеки»</a:t>
            </a:r>
          </a:p>
          <a:p>
            <a:pPr lvl="0"/>
            <a:r>
              <a:rPr lang="ru-RU" b="1" dirty="0">
                <a:solidFill>
                  <a:srgbClr val="033167"/>
                </a:solidFill>
              </a:rPr>
              <a:t>Сорокина София</a:t>
            </a:r>
            <a:br>
              <a:rPr lang="ru-RU" dirty="0">
                <a:solidFill>
                  <a:srgbClr val="033167"/>
                </a:solidFill>
              </a:rPr>
            </a:br>
            <a:r>
              <a:rPr lang="ru-RU" dirty="0">
                <a:solidFill>
                  <a:srgbClr val="033167"/>
                </a:solidFill>
              </a:rPr>
              <a:t>«Партнёрский маркетинг на примере сотрудничества Управления молодёжной политики и воспитательной работы ГУУ и Научной библиотеки ГУУ»</a:t>
            </a:r>
          </a:p>
          <a:p>
            <a:r>
              <a:rPr lang="ru-RU" b="1" dirty="0">
                <a:solidFill>
                  <a:srgbClr val="033167"/>
                </a:solidFill>
              </a:rPr>
              <a:t>Ветрова Анна, Орлова Олеся, Харламова Кристина, Косточка Анастасия, Аксенова Наталья    </a:t>
            </a:r>
            <a:r>
              <a:rPr lang="ru-RU" dirty="0">
                <a:solidFill>
                  <a:srgbClr val="033167"/>
                </a:solidFill>
              </a:rPr>
              <a:t>Проект «Исследование возможностей повышения качества Научной библиотеки ГУУ»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672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05748-3C22-4589-83C4-31114BDE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БИБЛИОТЕЧНЫЙ МАРКЕТИНГ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AAA72F-75E2-4964-A7B4-6EB95D66680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2068497"/>
            <a:ext cx="10515600" cy="1360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33167"/>
                </a:solidFill>
              </a:rPr>
              <a:t>Библиотечный маркетинг - это не попытка заставить людей использовать определенные ресурсы или услуги. Это подход к обслуживанию, а не к продажам.</a:t>
            </a:r>
          </a:p>
          <a:p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547A8AC-757D-4F23-97F7-084721EC4F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7208287"/>
              </p:ext>
            </p:extLst>
          </p:nvPr>
        </p:nvGraphicFramePr>
        <p:xfrm>
          <a:off x="1889542" y="3440097"/>
          <a:ext cx="8128000" cy="1699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045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D11742-8A1C-4AA2-B5B8-E5C6366DFA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087">
            <a:off x="8751027" y="1961643"/>
            <a:ext cx="2970000" cy="39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8A922-B5E9-44DD-816F-6F10E160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ПРЕПОДАВАТЕЛЬ ГЛАВНЫЙ, НО …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0C4A42-1588-4E00-8A12-BC2BB5662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528" y="1673734"/>
            <a:ext cx="5544000" cy="41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EDE28C5-E769-4C8C-A0A3-964211582C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959">
            <a:off x="385428" y="2002814"/>
            <a:ext cx="2969999" cy="3960000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FC5B614-47E4-4893-A0AC-8FB4F3F48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198">
            <a:off x="6197653" y="4363023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42D5C54-58D4-4D9B-AC38-2021EE10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9888">
            <a:off x="2118428" y="4239266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3A26403-E115-4C6F-B544-6F8010622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990">
            <a:off x="4575004" y="3719466"/>
            <a:ext cx="1682512" cy="22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0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709EA-D75B-4298-9709-610E2E5B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E40138"/>
                </a:solidFill>
              </a:rPr>
              <a:t>СТУДЕНТОВ БОЛЬШЕ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244B86-C40E-48A1-B51F-AAF6B2814C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ECF3DD-5AE3-4C55-9C01-4BB8019002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3F3BE8CE-43B4-4700-B4A8-DC21F2A9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13077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>
            <a:extLst>
              <a:ext uri="{FF2B5EF4-FFF2-40B4-BE49-F238E27FC236}">
                <a16:creationId xmlns:a16="http://schemas.microsoft.com/office/drawing/2014/main" id="{DC1314D0-0355-46B8-B7CA-A7EA8346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05" y="1611477"/>
            <a:ext cx="5183195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C436700E-83BD-474A-AD4B-11569D25F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2" b="17834"/>
          <a:stretch/>
        </p:blipFill>
        <p:spPr bwMode="auto">
          <a:xfrm>
            <a:off x="4732913" y="5067477"/>
            <a:ext cx="2583299" cy="9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06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25/5b/53/255b53d7bef7487f5b400ef1cb923651.jpg">
            <a:extLst>
              <a:ext uri="{FF2B5EF4-FFF2-40B4-BE49-F238E27FC236}">
                <a16:creationId xmlns:a16="http://schemas.microsoft.com/office/drawing/2014/main" id="{31075AC0-032D-441A-9DD3-3E19772E0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42" y="711421"/>
            <a:ext cx="7246877" cy="543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0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ED597-BA51-444B-AD7F-030B089E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СДЕЛАТЬ СОТРУДНИКАМИ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F1CD9B-DF64-4676-9DB4-390F7F113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1794510"/>
            <a:ext cx="7796013" cy="3996690"/>
          </a:xfrm>
          <a:prstGeom prst="rect">
            <a:avLst/>
          </a:prstGeom>
          <a:solidFill>
            <a:srgbClr val="033167">
              <a:alpha val="77000"/>
            </a:srgbClr>
          </a:solidFill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40FD14-A20A-4028-A406-6D2F4479C4AA}"/>
              </a:ext>
            </a:extLst>
          </p:cNvPr>
          <p:cNvSpPr/>
          <p:nvPr/>
        </p:nvSpPr>
        <p:spPr>
          <a:xfrm flipH="1">
            <a:off x="9479280" y="2150110"/>
            <a:ext cx="2123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33167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Студент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33167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чтобы стать библиотечным экспертом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024CEF-0F46-4C03-B583-AE68668372A3}"/>
              </a:ext>
            </a:extLst>
          </p:cNvPr>
          <p:cNvSpPr/>
          <p:nvPr/>
        </p:nvSpPr>
        <p:spPr>
          <a:xfrm flipH="1">
            <a:off x="9479280" y="4184471"/>
            <a:ext cx="223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33167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Библиотека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33167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чтобы появился популяризатор библиотеки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12D21D-46D0-41A2-BC7B-B2E96420B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3291687"/>
            <a:ext cx="2743200" cy="8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430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>
            <a:extLst>
              <a:ext uri="{FF2B5EF4-FFF2-40B4-BE49-F238E27FC236}">
                <a16:creationId xmlns:a16="http://schemas.microsoft.com/office/drawing/2014/main" id="{6BFE71AC-5AEE-4869-9269-D443958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329" y="2216945"/>
            <a:ext cx="4494671" cy="337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84C0B39-733D-4315-BF70-D3010BF4A6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16945"/>
            <a:ext cx="4504055" cy="337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C02D0-FFB4-44F7-B77A-0795AA8C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ПРИГЛАСИТЬ НА ПРАКТИКУ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54813E-9ED5-46DC-A9B4-48A731ECCD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961665" y="1611478"/>
            <a:ext cx="4268669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87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E92CB-89C0-4609-9B44-7C76BC614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ПОЗВАТЬ ВОЛОНТЕРОВ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10C78A-5E18-40F6-8FD2-5637FD7047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33167"/>
                </a:solidFill>
              </a:rPr>
              <a:t>У Научной библиотеки ГУУ  есть свои библио-волонтеры. Их безвозмездная работа с библиотечным фондом бесценна.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49FA1D-37BA-4B54-BA84-9933FB76AF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A2E467-A517-468D-A72C-920FCBE9C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11477"/>
            <a:ext cx="5179122" cy="387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31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ED597-BA51-444B-AD7F-030B089E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ПОДДЕРЖИВАТЬ ИНИЦИАТИВЫ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FDDA2B-10CC-4601-9776-2766593286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Уметь слышать!</a:t>
            </a:r>
          </a:p>
          <a:p>
            <a:pPr marL="0" indent="0">
              <a:buNone/>
            </a:pPr>
            <a:r>
              <a:rPr lang="ru-RU" dirty="0"/>
              <a:t>Приходят сами с идеями.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C2D8164-E254-4AA4-BE81-CD62F3324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15" y="1595941"/>
            <a:ext cx="4440238" cy="29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83B8957-A72B-483E-90D8-DC8C8E917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17" y="3210754"/>
            <a:ext cx="4587875" cy="30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B169490E-8DD0-4DD2-9EAC-910F0A27BA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221" y="1916113"/>
            <a:ext cx="2894121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1ACDB8CD-3A8F-4426-BD0A-6D1D0AA8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211" y="4363557"/>
            <a:ext cx="734284" cy="110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>
            <a:extLst>
              <a:ext uri="{FF2B5EF4-FFF2-40B4-BE49-F238E27FC236}">
                <a16:creationId xmlns:a16="http://schemas.microsoft.com/office/drawing/2014/main" id="{1D0115F0-5C7C-4823-A7E3-67803FD29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38" y="3894438"/>
            <a:ext cx="3561715" cy="237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91323B4-04EF-4279-9C88-9C56CB8A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360">
            <a:off x="7650170" y="3335878"/>
            <a:ext cx="3087846" cy="231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EC4A452-213C-4C26-A419-220023F1C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583">
            <a:off x="4778435" y="4086118"/>
            <a:ext cx="2502449" cy="187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441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258</Words>
  <Application>Microsoft Office PowerPoint</Application>
  <PresentationFormat>Широкоэкранный</PresentationFormat>
  <Paragraphs>36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Golos Text</vt:lpstr>
      <vt:lpstr>PT Root UI</vt:lpstr>
      <vt:lpstr>Тема Office</vt:lpstr>
      <vt:lpstr> МАРКЕТИНГ  В УНИВЕРСИТЕТСКОЙ  БИБЛИОТЕКЕ  ИЛИ  КАК НАЙТИ СОЮЗНИКА</vt:lpstr>
      <vt:lpstr>БИБЛИОТЕЧНЫЙ МАРКЕТИНГ</vt:lpstr>
      <vt:lpstr>ПРЕПОДАВАТЕЛЬ ГЛАВНЫЙ, НО …</vt:lpstr>
      <vt:lpstr>СТУДЕНТОВ БОЛЬШЕ</vt:lpstr>
      <vt:lpstr>Презентация PowerPoint</vt:lpstr>
      <vt:lpstr>СДЕЛАТЬ СОТРУДНИКАМИ</vt:lpstr>
      <vt:lpstr>ПРИГЛАСИТЬ НА ПРАКТИКУ</vt:lpstr>
      <vt:lpstr>ПОЗВАТЬ ВОЛОНТЕРОВ</vt:lpstr>
      <vt:lpstr>ПОДДЕРЖИВАТЬ ИНИЦИАТИВЫ</vt:lpstr>
      <vt:lpstr>КНИЖНОМУ КЛУБУ БЫТЬ</vt:lpstr>
      <vt:lpstr>КНИЖНЫЙ КЛУБ «ОБСУДИМ?»</vt:lpstr>
      <vt:lpstr>ФЕСТИВАЛЬ КНИЖНЫХ КЛУБОВ</vt:lpstr>
      <vt:lpstr>МАСКОТ (автор – Глеб Волков)</vt:lpstr>
      <vt:lpstr>ПОСТЕРЫ (Автор – София Сорокина)</vt:lpstr>
      <vt:lpstr>Презентация PowerPoint</vt:lpstr>
      <vt:lpstr>МЕЧТА - ЧИТАЮТ ВСЕ И ВЕЗДЕ </vt:lpstr>
      <vt:lpstr>РЕЗУЛЬТАТ – СЕКЦИЯ МОЛОДЫХ УЧЕНЫХ НА КОНФЕРЕНЦИИ «БИБЛИОТЕЧНЫЙ МАРКЕТИНГ 360»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Борисова Полина Ивановна</dc:creator>
  <cp:lastModifiedBy>Сотрудник</cp:lastModifiedBy>
  <cp:revision>27</cp:revision>
  <cp:lastPrinted>2023-08-18T10:42:58Z</cp:lastPrinted>
  <dcterms:created xsi:type="dcterms:W3CDTF">2023-03-28T08:54:53Z</dcterms:created>
  <dcterms:modified xsi:type="dcterms:W3CDTF">2024-04-18T00:55:58Z</dcterms:modified>
</cp:coreProperties>
</file>